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77" r:id="rId2"/>
    <p:sldId id="259" r:id="rId3"/>
    <p:sldId id="257" r:id="rId4"/>
    <p:sldId id="258" r:id="rId5"/>
    <p:sldId id="278" r:id="rId6"/>
    <p:sldId id="260" r:id="rId7"/>
    <p:sldId id="264" r:id="rId8"/>
    <p:sldId id="265" r:id="rId9"/>
    <p:sldId id="266" r:id="rId10"/>
    <p:sldId id="267" r:id="rId11"/>
    <p:sldId id="268" r:id="rId12"/>
    <p:sldId id="269" r:id="rId13"/>
    <p:sldId id="270" r:id="rId14"/>
    <p:sldId id="271" r:id="rId15"/>
    <p:sldId id="272" r:id="rId16"/>
    <p:sldId id="273" r:id="rId17"/>
    <p:sldId id="279"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5/19/2016</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5/19/2016</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5/19/2016</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5/19/2016</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5/19/2016</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5/19/2016</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5/19/2016</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5/19/2016</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5/19/2016</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hindawi.com/journals/ija/2015/547386/fig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bc\Desktop\best_hd_quality_bismillah_wallpaper_2012-1280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6927"/>
            <a:ext cx="9143998" cy="687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061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11276907"/>
              </p:ext>
            </p:extLst>
          </p:nvPr>
        </p:nvGraphicFramePr>
        <p:xfrm>
          <a:off x="304800" y="152400"/>
          <a:ext cx="8229600" cy="1377208"/>
        </p:xfrm>
        <a:graphic>
          <a:graphicData uri="http://schemas.openxmlformats.org/drawingml/2006/table">
            <a:tbl>
              <a:tblPr/>
              <a:tblGrid>
                <a:gridCol w="8229600"/>
              </a:tblGrid>
              <a:tr h="790042">
                <a:tc>
                  <a:txBody>
                    <a:bodyPr/>
                    <a:lstStyle/>
                    <a:p>
                      <a:pPr algn="just"/>
                      <a:r>
                        <a:rPr lang="en-US" sz="1600" dirty="0" smtClean="0">
                          <a:effectLst/>
                        </a:rPr>
                        <a:t>Maximum</a:t>
                      </a:r>
                      <a:r>
                        <a:rPr lang="en-US" sz="1600" dirty="0">
                          <a:effectLst/>
                        </a:rPr>
                        <a:t>, minimum, and mean cane yields and coefficient of variation (CV) across last 41 years (1973–2013) for the world top 10 sugarcane production countries. The slope and  values of linear regression cane yield and year for each country are listed in the table.</a:t>
                      </a:r>
                    </a:p>
                  </a:txBody>
                  <a:tcPr marL="57607" marR="57607" marT="39502" marB="39502" anchor="ctr">
                    <a:lnL>
                      <a:noFill/>
                    </a:lnL>
                    <a:lnR>
                      <a:noFill/>
                    </a:lnR>
                    <a:lnT>
                      <a:noFill/>
                    </a:lnT>
                    <a:lnB>
                      <a:noFill/>
                    </a:lnB>
                  </a:tcPr>
                </a:tc>
              </a:tr>
              <a:tr h="316017">
                <a:tc>
                  <a:txBody>
                    <a:bodyPr/>
                    <a:lstStyle/>
                    <a:p>
                      <a:endParaRPr lang="en-US" sz="1600" dirty="0"/>
                    </a:p>
                  </a:txBody>
                  <a:tcPr marL="79004" marR="79004" marT="39502" marB="39502">
                    <a:lnT>
                      <a:noFill/>
                    </a:lnT>
                  </a:tcPr>
                </a:tc>
              </a:tr>
            </a:tbl>
          </a:graphicData>
        </a:graphic>
      </p:graphicFrame>
      <p:sp>
        <p:nvSpPr>
          <p:cNvPr id="2" name="Content Placeholder 1"/>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1"/>
            <a:ext cx="914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670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958840"/>
            <a:ext cx="8763000" cy="670560"/>
          </a:xfrm>
        </p:spPr>
        <p:txBody>
          <a:bodyPr>
            <a:noAutofit/>
          </a:bodyPr>
          <a:lstStyle/>
          <a:p>
            <a:pPr marL="137160" indent="0" algn="ctr">
              <a:buNone/>
            </a:pPr>
            <a:r>
              <a:rPr lang="en-US" sz="1600" dirty="0" smtClean="0"/>
              <a:t>Average </a:t>
            </a:r>
            <a:r>
              <a:rPr lang="en-US" sz="1600" dirty="0"/>
              <a:t>labor cost, net profit, and cane yield in major sugarcane production regions in China from 2007 to </a:t>
            </a:r>
            <a:r>
              <a:rPr lang="en-US" sz="1600" dirty="0" smtClean="0"/>
              <a:t>2014</a:t>
            </a:r>
            <a:r>
              <a:rPr lang="en-US" sz="1600" dirty="0"/>
              <a:t>, based on </a:t>
            </a:r>
            <a:r>
              <a:rPr lang="en-US" sz="1600" dirty="0" smtClean="0"/>
              <a:t>post-estimate</a:t>
            </a:r>
            <a:r>
              <a:rPr lang="en-US" sz="1600" dirty="0"/>
              <a:t>. Data are adopted from Anderson-</a:t>
            </a:r>
            <a:r>
              <a:rPr lang="en-US" sz="1600" dirty="0" err="1"/>
              <a:t>Sprecher</a:t>
            </a:r>
            <a:r>
              <a:rPr lang="en-US" sz="1600" dirty="0"/>
              <a:t> and </a:t>
            </a:r>
            <a:r>
              <a:rPr lang="en-US" sz="1600" dirty="0" smtClean="0"/>
              <a:t>Jiang.</a:t>
            </a:r>
            <a:endParaRPr lang="en-US" sz="1600" dirty="0"/>
          </a:p>
        </p:txBody>
      </p:sp>
      <p:pic>
        <p:nvPicPr>
          <p:cNvPr id="1026" name="Picture 2" descr="C:\Users\abc\Desktop\Table 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72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985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c\Desktop\Capture  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7113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685800" y="5958840"/>
            <a:ext cx="7696200" cy="670560"/>
          </a:xfrm>
        </p:spPr>
        <p:txBody>
          <a:bodyPr>
            <a:noAutofit/>
          </a:bodyPr>
          <a:lstStyle/>
          <a:p>
            <a:pPr marL="64008" indent="0" algn="ctr">
              <a:buNone/>
            </a:pPr>
            <a:r>
              <a:rPr lang="en-US" sz="1800" dirty="0"/>
              <a:t>A flow chart to demonstrate major factors (genotype, environment, and management practices) influencing sugarcane yield as well as their interactions.</a:t>
            </a:r>
          </a:p>
        </p:txBody>
      </p:sp>
    </p:spTree>
    <p:extLst>
      <p:ext uri="{BB962C8B-B14F-4D97-AF65-F5344CB8AC3E}">
        <p14:creationId xmlns:p14="http://schemas.microsoft.com/office/powerpoint/2010/main" val="1562963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399032"/>
          </a:xfrm>
        </p:spPr>
        <p:txBody>
          <a:bodyPr>
            <a:normAutofit/>
          </a:bodyPr>
          <a:lstStyle/>
          <a:p>
            <a:pPr algn="ctr"/>
            <a:r>
              <a:rPr lang="en-US" sz="3400" b="1" dirty="0"/>
              <a:t>Challenges for Sugarcane Production</a:t>
            </a:r>
          </a:p>
        </p:txBody>
      </p:sp>
      <p:sp>
        <p:nvSpPr>
          <p:cNvPr id="3" name="Content Placeholder 2"/>
          <p:cNvSpPr>
            <a:spLocks noGrp="1"/>
          </p:cNvSpPr>
          <p:nvPr>
            <p:ph idx="1"/>
          </p:nvPr>
        </p:nvSpPr>
        <p:spPr/>
        <p:txBody>
          <a:bodyPr>
            <a:normAutofit fontScale="62500" lnSpcReduction="20000"/>
          </a:bodyPr>
          <a:lstStyle/>
          <a:p>
            <a:pPr marL="64008" indent="0" algn="just">
              <a:buNone/>
            </a:pPr>
            <a:r>
              <a:rPr lang="en-US" dirty="0"/>
              <a:t>When assessing agriculture and crop production systems as well as climate change and its negative impact on crop production, many economic, environmental, and social issues have to be thoroughly considered, such as how </a:t>
            </a:r>
            <a:r>
              <a:rPr lang="en-US" dirty="0" smtClean="0"/>
              <a:t>to</a:t>
            </a:r>
          </a:p>
          <a:p>
            <a:pPr marL="64008" indent="0" algn="just">
              <a:buNone/>
            </a:pPr>
            <a:endParaRPr lang="en-US" dirty="0" smtClean="0"/>
          </a:p>
          <a:p>
            <a:pPr marL="438912" lvl="1" indent="0" algn="just">
              <a:buNone/>
            </a:pPr>
            <a:r>
              <a:rPr lang="en-US" b="1" dirty="0" smtClean="0"/>
              <a:t>(1)</a:t>
            </a:r>
            <a:r>
              <a:rPr lang="en-US" dirty="0" smtClean="0"/>
              <a:t>	  Balance </a:t>
            </a:r>
            <a:r>
              <a:rPr lang="en-US" dirty="0"/>
              <a:t>short-term and long-term </a:t>
            </a:r>
            <a:r>
              <a:rPr lang="en-US" dirty="0" smtClean="0"/>
              <a:t>goals.</a:t>
            </a:r>
            <a:endParaRPr lang="en-US" dirty="0"/>
          </a:p>
          <a:p>
            <a:pPr marL="438912" lvl="1" indent="0" algn="just">
              <a:buNone/>
            </a:pPr>
            <a:r>
              <a:rPr lang="en-US" b="1" dirty="0" smtClean="0"/>
              <a:t>(2) 	  </a:t>
            </a:r>
            <a:r>
              <a:rPr lang="en-US" dirty="0" smtClean="0"/>
              <a:t>Increase </a:t>
            </a:r>
            <a:r>
              <a:rPr lang="en-US" dirty="0"/>
              <a:t>productivity, profitability, and </a:t>
            </a:r>
            <a:r>
              <a:rPr lang="en-US" dirty="0" smtClean="0"/>
              <a:t>sustainability.</a:t>
            </a:r>
            <a:endParaRPr lang="en-US" dirty="0"/>
          </a:p>
          <a:p>
            <a:pPr marL="438912" lvl="1" indent="0" algn="just">
              <a:buNone/>
            </a:pPr>
            <a:r>
              <a:rPr lang="en-US" b="1" dirty="0" smtClean="0"/>
              <a:t>(3) 	  </a:t>
            </a:r>
            <a:r>
              <a:rPr lang="en-US" dirty="0" smtClean="0"/>
              <a:t>Introduce </a:t>
            </a:r>
            <a:r>
              <a:rPr lang="en-US" dirty="0"/>
              <a:t>new technologies and transfer them </a:t>
            </a:r>
            <a:r>
              <a:rPr lang="en-US" dirty="0" smtClean="0"/>
              <a:t>to</a:t>
            </a:r>
          </a:p>
          <a:p>
            <a:pPr marL="438912" lvl="1" indent="0" algn="just">
              <a:buNone/>
            </a:pPr>
            <a:r>
              <a:rPr lang="en-US" dirty="0"/>
              <a:t> </a:t>
            </a:r>
            <a:r>
              <a:rPr lang="en-US" dirty="0" smtClean="0"/>
              <a:t>	 growers.</a:t>
            </a:r>
          </a:p>
          <a:p>
            <a:pPr marL="438912" lvl="1" indent="0" algn="just">
              <a:buNone/>
            </a:pPr>
            <a:r>
              <a:rPr lang="en-US" b="1" dirty="0" smtClean="0"/>
              <a:t>(4)</a:t>
            </a:r>
            <a:r>
              <a:rPr lang="en-US" dirty="0" smtClean="0"/>
              <a:t> 	  Meet environmental regulations.</a:t>
            </a:r>
          </a:p>
          <a:p>
            <a:pPr marL="438912" lvl="1" indent="0" algn="just">
              <a:buNone/>
            </a:pPr>
            <a:r>
              <a:rPr lang="en-US" b="1" dirty="0" smtClean="0"/>
              <a:t>(</a:t>
            </a:r>
            <a:r>
              <a:rPr lang="en-US" b="1" dirty="0"/>
              <a:t>5)</a:t>
            </a:r>
            <a:r>
              <a:rPr lang="en-US" dirty="0"/>
              <a:t> </a:t>
            </a:r>
            <a:r>
              <a:rPr lang="en-US" dirty="0" smtClean="0"/>
              <a:t>	  Deal </a:t>
            </a:r>
            <a:r>
              <a:rPr lang="en-US" dirty="0"/>
              <a:t>with contradictions between climate change and </a:t>
            </a:r>
            <a:r>
              <a:rPr lang="en-US" dirty="0" smtClean="0"/>
              <a:t>crop 	             production.</a:t>
            </a:r>
          </a:p>
          <a:p>
            <a:pPr marL="953262" lvl="1" indent="-514350" algn="just">
              <a:buAutoNum type="arabicParenBoth" startAt="6"/>
            </a:pPr>
            <a:r>
              <a:rPr lang="en-US" dirty="0" smtClean="0"/>
              <a:t>Balance </a:t>
            </a:r>
            <a:r>
              <a:rPr lang="en-US" dirty="0"/>
              <a:t>competition of food and energy in resources. </a:t>
            </a:r>
            <a:r>
              <a:rPr lang="en-US" dirty="0" smtClean="0"/>
              <a:t>		  </a:t>
            </a:r>
            <a:endParaRPr lang="en-US" dirty="0"/>
          </a:p>
          <a:p>
            <a:pPr marL="953262" lvl="1" indent="-514350" algn="just">
              <a:buAutoNum type="arabicParenBoth" startAt="6"/>
            </a:pPr>
            <a:endParaRPr lang="en-US" dirty="0" smtClean="0"/>
          </a:p>
          <a:p>
            <a:pPr marL="438912" lvl="1" indent="0" algn="just">
              <a:buNone/>
            </a:pPr>
            <a:r>
              <a:rPr lang="en-US" sz="3100" b="1" dirty="0" smtClean="0"/>
              <a:t>Certainly, sugarcane production </a:t>
            </a:r>
            <a:r>
              <a:rPr lang="en-US" sz="3100" b="1" dirty="0"/>
              <a:t>systems are also </a:t>
            </a:r>
            <a:r>
              <a:rPr lang="en-US" sz="3100" b="1" dirty="0" smtClean="0"/>
              <a:t>challenged by these specific issues</a:t>
            </a:r>
            <a:r>
              <a:rPr lang="en-US" sz="3100" b="1" dirty="0"/>
              <a:t>.</a:t>
            </a:r>
          </a:p>
        </p:txBody>
      </p:sp>
    </p:spTree>
    <p:extLst>
      <p:ext uri="{BB962C8B-B14F-4D97-AF65-F5344CB8AC3E}">
        <p14:creationId xmlns:p14="http://schemas.microsoft.com/office/powerpoint/2010/main" val="306286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9296400" cy="1399032"/>
          </a:xfrm>
        </p:spPr>
        <p:txBody>
          <a:bodyPr>
            <a:noAutofit/>
          </a:bodyPr>
          <a:lstStyle/>
          <a:p>
            <a:pPr algn="ctr"/>
            <a:r>
              <a:rPr lang="en-US" sz="3400" b="1" dirty="0"/>
              <a:t>Mitigating Impact of Stressed Environment and Sustaining </a:t>
            </a:r>
            <a:r>
              <a:rPr lang="en-US" sz="3400" b="1" dirty="0" smtClean="0"/>
              <a:t/>
            </a:r>
            <a:br>
              <a:rPr lang="en-US" sz="3400" b="1" dirty="0" smtClean="0"/>
            </a:br>
            <a:r>
              <a:rPr lang="en-US" sz="3400" b="1" dirty="0" smtClean="0"/>
              <a:t>Sugarcane </a:t>
            </a:r>
            <a:r>
              <a:rPr lang="en-US" sz="3400" b="1" dirty="0"/>
              <a:t>Production</a:t>
            </a:r>
          </a:p>
        </p:txBody>
      </p:sp>
      <p:sp>
        <p:nvSpPr>
          <p:cNvPr id="3" name="Content Placeholder 2"/>
          <p:cNvSpPr>
            <a:spLocks noGrp="1"/>
          </p:cNvSpPr>
          <p:nvPr>
            <p:ph idx="1"/>
          </p:nvPr>
        </p:nvSpPr>
        <p:spPr>
          <a:xfrm>
            <a:off x="152400" y="1905000"/>
            <a:ext cx="8534400" cy="4953000"/>
          </a:xfrm>
        </p:spPr>
        <p:txBody>
          <a:bodyPr>
            <a:normAutofit fontScale="77500" lnSpcReduction="20000"/>
          </a:bodyPr>
          <a:lstStyle/>
          <a:p>
            <a:pPr algn="just"/>
            <a:r>
              <a:rPr lang="en-US" dirty="0"/>
              <a:t>The increased cane production was associated with increases in both </a:t>
            </a:r>
            <a:r>
              <a:rPr lang="en-US" dirty="0" err="1"/>
              <a:t>hectarage</a:t>
            </a:r>
            <a:r>
              <a:rPr lang="en-US" dirty="0"/>
              <a:t> and cane yield in most developing countries </a:t>
            </a:r>
            <a:r>
              <a:rPr lang="en-US" dirty="0" smtClean="0"/>
              <a:t>. </a:t>
            </a:r>
            <a:r>
              <a:rPr lang="en-US" dirty="0"/>
              <a:t>Much more efforts are needed to </a:t>
            </a:r>
            <a:r>
              <a:rPr lang="en-US" dirty="0" smtClean="0"/>
              <a:t>focus </a:t>
            </a:r>
            <a:r>
              <a:rPr lang="en-US" dirty="0"/>
              <a:t>on </a:t>
            </a:r>
            <a:r>
              <a:rPr lang="en-US" dirty="0" smtClean="0"/>
              <a:t>for increasing </a:t>
            </a:r>
            <a:r>
              <a:rPr lang="en-US" dirty="0"/>
              <a:t>yield and improving profits under the current conditions and in the future climate change. Sugarcane yield relies on crop varieties (genotypes), biotic and abiotic growth environments (i.e., insects, diseases, weeds, and other climate related factors), and management </a:t>
            </a:r>
            <a:r>
              <a:rPr lang="en-US" dirty="0" smtClean="0"/>
              <a:t>practices.</a:t>
            </a:r>
          </a:p>
          <a:p>
            <a:pPr algn="just"/>
            <a:endParaRPr lang="en-US" dirty="0"/>
          </a:p>
          <a:p>
            <a:pPr algn="just"/>
            <a:r>
              <a:rPr lang="en-US" dirty="0"/>
              <a:t>Some mitigation and adaptation strategies for climate change in sugarcane </a:t>
            </a:r>
            <a:r>
              <a:rPr lang="en-US" dirty="0" smtClean="0"/>
              <a:t>production include </a:t>
            </a:r>
            <a:r>
              <a:rPr lang="en-US" dirty="0"/>
              <a:t>planting </a:t>
            </a:r>
            <a:r>
              <a:rPr lang="en-US" dirty="0" smtClean="0"/>
              <a:t>drought tolerant varieties</a:t>
            </a:r>
            <a:r>
              <a:rPr lang="en-US" dirty="0"/>
              <a:t>, investing irrigation infrastructure, improving irrigation efficiency and drainage systems, and improving cultural and management </a:t>
            </a:r>
            <a:r>
              <a:rPr lang="en-US" dirty="0" smtClean="0"/>
              <a:t>practices.</a:t>
            </a:r>
            <a:endParaRPr lang="en-US" dirty="0"/>
          </a:p>
        </p:txBody>
      </p:sp>
    </p:spTree>
    <p:extLst>
      <p:ext uri="{BB962C8B-B14F-4D97-AF65-F5344CB8AC3E}">
        <p14:creationId xmlns:p14="http://schemas.microsoft.com/office/powerpoint/2010/main" val="3237966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686800" cy="6781800"/>
          </a:xfrm>
        </p:spPr>
        <p:txBody>
          <a:bodyPr>
            <a:normAutofit fontScale="70000" lnSpcReduction="20000"/>
          </a:bodyPr>
          <a:lstStyle/>
          <a:p>
            <a:pPr marL="64008" indent="0" algn="just">
              <a:buNone/>
            </a:pPr>
            <a:r>
              <a:rPr lang="en-US" dirty="0"/>
              <a:t>Studies have shown that some genotypes/cultivars are better than others in tolerance to water deficit and low temperature stresses, in radiation use efficiency and in nutrient use efficiency</a:t>
            </a:r>
            <a:r>
              <a:rPr lang="en-US" dirty="0" smtClean="0"/>
              <a:t>.</a:t>
            </a:r>
          </a:p>
          <a:p>
            <a:pPr marL="64008" indent="0" algn="just">
              <a:buNone/>
            </a:pPr>
            <a:endParaRPr lang="en-US" dirty="0"/>
          </a:p>
          <a:p>
            <a:pPr algn="just"/>
            <a:r>
              <a:rPr lang="en-US" dirty="0" smtClean="0"/>
              <a:t>Thus</a:t>
            </a:r>
            <a:r>
              <a:rPr lang="en-US" dirty="0"/>
              <a:t>, development of the stress tolerant and high-yielding sugarcane cultivars is one of the important strategies in adaptation of climate </a:t>
            </a:r>
            <a:r>
              <a:rPr lang="en-US" dirty="0" smtClean="0"/>
              <a:t>changes. </a:t>
            </a:r>
          </a:p>
          <a:p>
            <a:pPr marL="64008" indent="0" algn="just">
              <a:buNone/>
            </a:pPr>
            <a:endParaRPr lang="en-US" dirty="0" smtClean="0"/>
          </a:p>
          <a:p>
            <a:pPr algn="just"/>
            <a:r>
              <a:rPr lang="en-US" dirty="0" smtClean="0"/>
              <a:t>Sugarcane </a:t>
            </a:r>
            <a:r>
              <a:rPr lang="en-US" dirty="0"/>
              <a:t>breeders and other scientists can develop computer data base to design hybridization (within or between species) for special requirement in the breeding </a:t>
            </a:r>
            <a:r>
              <a:rPr lang="en-US" dirty="0" smtClean="0"/>
              <a:t>programs.</a:t>
            </a:r>
          </a:p>
          <a:p>
            <a:pPr marL="64008" indent="0" algn="just">
              <a:buNone/>
            </a:pPr>
            <a:endParaRPr lang="en-US" dirty="0" smtClean="0"/>
          </a:p>
          <a:p>
            <a:pPr algn="just"/>
            <a:r>
              <a:rPr lang="en-US" dirty="0"/>
              <a:t>U</a:t>
            </a:r>
            <a:r>
              <a:rPr lang="en-US" dirty="0" smtClean="0"/>
              <a:t>se </a:t>
            </a:r>
            <a:r>
              <a:rPr lang="en-US" dirty="0"/>
              <a:t>growth and physiological traits to screen elite clones for resistance/tolerance to biotic and abiotic </a:t>
            </a:r>
            <a:r>
              <a:rPr lang="en-US" dirty="0" smtClean="0"/>
              <a:t>stresses and use </a:t>
            </a:r>
            <a:r>
              <a:rPr lang="en-US" dirty="0"/>
              <a:t>gene transformation technologies to improve breeding and selection efficiencies. </a:t>
            </a:r>
            <a:endParaRPr lang="en-US" dirty="0" smtClean="0"/>
          </a:p>
          <a:p>
            <a:pPr marL="64008" indent="0" algn="just">
              <a:buNone/>
            </a:pPr>
            <a:endParaRPr lang="en-US" dirty="0"/>
          </a:p>
          <a:p>
            <a:pPr algn="just"/>
            <a:r>
              <a:rPr lang="en-US" dirty="0" smtClean="0"/>
              <a:t>Using technology of </a:t>
            </a:r>
            <a:r>
              <a:rPr lang="en-US" dirty="0"/>
              <a:t>gene transformation to develop genetically modified (GM) sugarcane </a:t>
            </a:r>
            <a:r>
              <a:rPr lang="en-US" dirty="0" smtClean="0"/>
              <a:t>varieties </a:t>
            </a:r>
            <a:r>
              <a:rPr lang="en-US" dirty="0"/>
              <a:t>such as herbicide glyphosate resistance, drought tolerance, high sugar content, and disease </a:t>
            </a:r>
            <a:r>
              <a:rPr lang="en-US" dirty="0" smtClean="0"/>
              <a:t>resistance sugarcane varieties. </a:t>
            </a:r>
            <a:endParaRPr lang="en-US" dirty="0"/>
          </a:p>
        </p:txBody>
      </p:sp>
    </p:spTree>
    <p:extLst>
      <p:ext uri="{BB962C8B-B14F-4D97-AF65-F5344CB8AC3E}">
        <p14:creationId xmlns:p14="http://schemas.microsoft.com/office/powerpoint/2010/main" val="1693483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7467600" cy="5311808"/>
          </a:xfrm>
        </p:spPr>
        <p:txBody>
          <a:bodyPr>
            <a:normAutofit fontScale="77500" lnSpcReduction="20000"/>
          </a:bodyPr>
          <a:lstStyle/>
          <a:p>
            <a:pPr algn="just"/>
            <a:r>
              <a:rPr lang="en-US" dirty="0" smtClean="0"/>
              <a:t>It </a:t>
            </a:r>
            <a:r>
              <a:rPr lang="en-US" dirty="0"/>
              <a:t>is </a:t>
            </a:r>
            <a:r>
              <a:rPr lang="en-US" dirty="0" smtClean="0"/>
              <a:t>further suggested </a:t>
            </a:r>
            <a:r>
              <a:rPr lang="en-US" dirty="0"/>
              <a:t>that each of the leading sugarcane cultivars in a region may not be over 25% of total </a:t>
            </a:r>
            <a:r>
              <a:rPr lang="en-US" dirty="0" err="1"/>
              <a:t>hectarage</a:t>
            </a:r>
            <a:r>
              <a:rPr lang="en-US" dirty="0"/>
              <a:t> in order to mitigate negative effects of the extreme climate events on sugarcane production and to reduce risk of yield losses by some unexpected insects and diseases</a:t>
            </a:r>
            <a:r>
              <a:rPr lang="en-US" dirty="0" smtClean="0"/>
              <a:t>.</a:t>
            </a:r>
          </a:p>
          <a:p>
            <a:pPr marL="64008" indent="0" algn="just">
              <a:buNone/>
            </a:pPr>
            <a:endParaRPr lang="en-US" dirty="0"/>
          </a:p>
          <a:p>
            <a:pPr algn="just"/>
            <a:r>
              <a:rPr lang="en-US" dirty="0" smtClean="0"/>
              <a:t>In </a:t>
            </a:r>
            <a:r>
              <a:rPr lang="en-US" dirty="0"/>
              <a:t>addition to development of disease resistant cultivars by breeding and variety development programs, integration of the best management practices (BMPs) for pest control and for increases in water and nutrient use efficiencies is also crucial for the climate change adaptation and </a:t>
            </a:r>
            <a:r>
              <a:rPr lang="en-US" dirty="0" smtClean="0"/>
              <a:t>sugarcane yield improvement.</a:t>
            </a:r>
            <a:r>
              <a:rPr lang="en-US" dirty="0">
                <a:hlinkClick r:id="rId2"/>
              </a:rPr>
              <a:t/>
            </a:r>
            <a:br>
              <a:rPr lang="en-US" dirty="0">
                <a:hlinkClick r:id="rId2"/>
              </a:rPr>
            </a:br>
            <a:endParaRPr lang="en-US" dirty="0"/>
          </a:p>
        </p:txBody>
      </p:sp>
    </p:spTree>
    <p:extLst>
      <p:ext uri="{BB962C8B-B14F-4D97-AF65-F5344CB8AC3E}">
        <p14:creationId xmlns:p14="http://schemas.microsoft.com/office/powerpoint/2010/main" val="1423553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abc\Desktop\marinas-family-tree-7-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4"/>
            <a:ext cx="9144000" cy="686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25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143000"/>
          </a:xfrm>
        </p:spPr>
        <p:txBody>
          <a:bodyPr>
            <a:normAutofit fontScale="90000"/>
          </a:bodyPr>
          <a:lstStyle/>
          <a:p>
            <a:r>
              <a:rPr lang="en-US" b="0" dirty="0">
                <a:effectLst/>
              </a:rPr>
              <a:t>Summary and Future Perspectives</a:t>
            </a:r>
            <a:br>
              <a:rPr lang="en-US" b="0" dirty="0">
                <a:effectLst/>
              </a:rPr>
            </a:br>
            <a:endParaRPr lang="en-US" dirty="0"/>
          </a:p>
        </p:txBody>
      </p:sp>
      <p:sp>
        <p:nvSpPr>
          <p:cNvPr id="3" name="Content Placeholder 2"/>
          <p:cNvSpPr>
            <a:spLocks noGrp="1"/>
          </p:cNvSpPr>
          <p:nvPr>
            <p:ph idx="1"/>
          </p:nvPr>
        </p:nvSpPr>
        <p:spPr/>
        <p:txBody>
          <a:bodyPr>
            <a:normAutofit fontScale="55000" lnSpcReduction="20000"/>
          </a:bodyPr>
          <a:lstStyle/>
          <a:p>
            <a:r>
              <a:rPr lang="en-US" dirty="0"/>
              <a:t>Clearly, sugarcane production has been and will continue to be directly or indirectly affected by changes in climate conditions. The most significant challenges for sugarcane production are increases in frequency and intensity of extreme weather events, especially drought during climate change. Existing adaptation strategies can help offset many but not all effects in the future. The negative effects of climate change on sugarcane production are very likely to worsen after 2050, especially if greenhouse gas emissions still remain </a:t>
            </a:r>
            <a:r>
              <a:rPr lang="en-US" dirty="0" smtClean="0"/>
              <a:t>high.</a:t>
            </a:r>
            <a:endParaRPr lang="en-US" dirty="0"/>
          </a:p>
          <a:p>
            <a:endParaRPr lang="en-US" dirty="0" smtClean="0"/>
          </a:p>
          <a:p>
            <a:r>
              <a:rPr lang="en-US" dirty="0" smtClean="0"/>
              <a:t>Therefore</a:t>
            </a:r>
            <a:r>
              <a:rPr lang="en-US" dirty="0"/>
              <a:t>, agricultural scientists and decision makers need to work closely to mitigate the potential negative effects of climate change on agriculture and to improve sugarcane yields by multidisciplinary approaches, such as consistently developing new sugarcane cultivars using breeding and molecular biology, refining best management practices, improving new technology transfer, and increasing productivity and profitability. Improving the resilience of sugarcane production systems to climate change requires protection of the natural resource (especially water and soil) for sustainability. Expanding use of sugarcane products for sugar, ethanol, cellulosic biofuel, and other </a:t>
            </a:r>
            <a:r>
              <a:rPr lang="en-US" dirty="0" err="1"/>
              <a:t>coproducts</a:t>
            </a:r>
            <a:r>
              <a:rPr lang="en-US" dirty="0"/>
              <a:t> can further improve profits.</a:t>
            </a:r>
          </a:p>
        </p:txBody>
      </p:sp>
    </p:spTree>
    <p:extLst>
      <p:ext uri="{BB962C8B-B14F-4D97-AF65-F5344CB8AC3E}">
        <p14:creationId xmlns:p14="http://schemas.microsoft.com/office/powerpoint/2010/main" val="1120930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55000" lnSpcReduction="20000"/>
          </a:bodyPr>
          <a:lstStyle/>
          <a:p>
            <a:r>
              <a:rPr lang="en-US" dirty="0"/>
              <a:t>Sugarcane (</a:t>
            </a:r>
            <a:r>
              <a:rPr lang="en-US" dirty="0" err="1"/>
              <a:t>Saccharum</a:t>
            </a:r>
            <a:r>
              <a:rPr lang="en-US" dirty="0"/>
              <a:t> </a:t>
            </a:r>
            <a:r>
              <a:rPr lang="en-US" dirty="0" err="1"/>
              <a:t>officinarum</a:t>
            </a:r>
            <a:r>
              <a:rPr lang="en-US" dirty="0"/>
              <a:t> L.) is an important crop for sugar and bioenergy worldwide. The increasing greenhouse gas emission and global warming during climate change result in the increased frequency and intensity of extreme weather events. Climate change is expected to have important consequences for sugarcane production in the world, especially in the developing countries because of relatively low adaptive capacity, high vulnerability to natural hazards, and poor forecasting systems and mitigating strategies. Sugarcane production may have been negatively affected and will continue to be considerably affected by increases in the frequency and intensity of extreme environmental conditions due to climate change. The degree of climate change impact on sugarcane is associated with geographic location and adaptive capacity. In this paper, we briefly reviewed sugarcane response to climate change events, sugarcane production in several different countries, and challenges for sugarcane production in climate change in order for us to better understand effects of climate change on sugarcane production and to propose strategies for mitigating the negative impacts of climate change and improving sugarcane production sustainability and profitability</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324199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bc\Desktop\climate-cha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3" y="17585"/>
            <a:ext cx="922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28800" y="4038600"/>
            <a:ext cx="5791200" cy="1292662"/>
          </a:xfrm>
          <a:prstGeom prst="rect">
            <a:avLst/>
          </a:prstGeom>
        </p:spPr>
        <p:txBody>
          <a:bodyPr wrap="square">
            <a:spAutoFit/>
          </a:bodyPr>
          <a:lstStyle/>
          <a:p>
            <a:pPr algn="ctr"/>
            <a:r>
              <a:rPr lang="en-US" dirty="0">
                <a:solidFill>
                  <a:srgbClr val="FFFF00"/>
                </a:solidFill>
              </a:rPr>
              <a:t>By</a:t>
            </a:r>
          </a:p>
          <a:p>
            <a:pPr algn="ctr"/>
            <a:endParaRPr lang="en-US" dirty="0">
              <a:solidFill>
                <a:srgbClr val="FFFF00"/>
              </a:solidFill>
            </a:endParaRPr>
          </a:p>
          <a:p>
            <a:pPr algn="ctr"/>
            <a:r>
              <a:rPr lang="en-US" sz="2400" b="1" dirty="0">
                <a:solidFill>
                  <a:srgbClr val="FFFF00"/>
                </a:solidFill>
              </a:rPr>
              <a:t>Dr. Muhammad </a:t>
            </a:r>
            <a:r>
              <a:rPr lang="en-US" sz="2400" b="1" dirty="0" err="1">
                <a:solidFill>
                  <a:srgbClr val="FFFF00"/>
                </a:solidFill>
              </a:rPr>
              <a:t>Afzal</a:t>
            </a:r>
            <a:endParaRPr lang="en-US" sz="2400" b="1" dirty="0">
              <a:solidFill>
                <a:srgbClr val="FFFF00"/>
              </a:solidFill>
            </a:endParaRPr>
          </a:p>
          <a:p>
            <a:pPr algn="ctr"/>
            <a:r>
              <a:rPr lang="en-US" dirty="0">
                <a:solidFill>
                  <a:srgbClr val="FFFF00"/>
                </a:solidFill>
              </a:rPr>
              <a:t>Sugarcane </a:t>
            </a:r>
            <a:r>
              <a:rPr lang="en-US" dirty="0" smtClean="0">
                <a:solidFill>
                  <a:srgbClr val="FFFF00"/>
                </a:solidFill>
              </a:rPr>
              <a:t>Consultant</a:t>
            </a:r>
            <a:endParaRPr lang="en-US" dirty="0">
              <a:solidFill>
                <a:srgbClr val="FFFF00"/>
              </a:solidFill>
            </a:endParaRPr>
          </a:p>
        </p:txBody>
      </p:sp>
      <p:sp>
        <p:nvSpPr>
          <p:cNvPr id="3" name="Rectangle 2"/>
          <p:cNvSpPr/>
          <p:nvPr/>
        </p:nvSpPr>
        <p:spPr>
          <a:xfrm>
            <a:off x="457200" y="152400"/>
            <a:ext cx="8382000" cy="954107"/>
          </a:xfrm>
          <a:prstGeom prst="rect">
            <a:avLst/>
          </a:prstGeom>
        </p:spPr>
        <p:txBody>
          <a:bodyPr wrap="square">
            <a:spAutoFit/>
          </a:bodyPr>
          <a:lstStyle/>
          <a:p>
            <a:pPr algn="ctr"/>
            <a:r>
              <a:rPr lang="en-US" sz="2800" b="1" dirty="0"/>
              <a:t>Impact and Implications of Climate Change on Sugarcane Crop in Pakistan</a:t>
            </a:r>
          </a:p>
        </p:txBody>
      </p:sp>
    </p:spTree>
    <p:extLst>
      <p:ext uri="{BB962C8B-B14F-4D97-AF65-F5344CB8AC3E}">
        <p14:creationId xmlns:p14="http://schemas.microsoft.com/office/powerpoint/2010/main" val="2792905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pPr algn="ctr"/>
            <a:r>
              <a:rPr lang="en-US"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Definition</a:t>
            </a:r>
          </a:p>
        </p:txBody>
      </p:sp>
      <p:sp>
        <p:nvSpPr>
          <p:cNvPr id="3" name="Content Placeholder 2"/>
          <p:cNvSpPr>
            <a:spLocks noGrp="1"/>
          </p:cNvSpPr>
          <p:nvPr>
            <p:ph idx="1"/>
          </p:nvPr>
        </p:nvSpPr>
        <p:spPr>
          <a:xfrm>
            <a:off x="457200" y="1066800"/>
            <a:ext cx="8229600" cy="4572000"/>
          </a:xfrm>
        </p:spPr>
        <p:txBody>
          <a:bodyPr>
            <a:noAutofit/>
          </a:bodyPr>
          <a:lstStyle/>
          <a:p>
            <a:pPr marL="64008" indent="0" algn="just">
              <a:buNone/>
            </a:pPr>
            <a:r>
              <a:rPr lang="en-US" sz="2000" dirty="0"/>
              <a:t>The climate of a </a:t>
            </a:r>
            <a:r>
              <a:rPr lang="en-US" sz="2000" dirty="0" smtClean="0"/>
              <a:t>city or region is </a:t>
            </a:r>
            <a:r>
              <a:rPr lang="en-US" sz="2000" dirty="0"/>
              <a:t>its typical or average weather. For example, the climate of </a:t>
            </a:r>
            <a:r>
              <a:rPr lang="en-US" sz="2000" dirty="0" smtClean="0"/>
              <a:t>Punjab is </a:t>
            </a:r>
            <a:r>
              <a:rPr lang="en-US" sz="2000" dirty="0"/>
              <a:t>sunny and </a:t>
            </a:r>
            <a:r>
              <a:rPr lang="en-US" sz="2000" dirty="0" smtClean="0"/>
              <a:t>warm in summer. </a:t>
            </a:r>
            <a:r>
              <a:rPr lang="en-US" sz="2000" dirty="0"/>
              <a:t>But the climate of Antarctica is freezing cold. Earth's climate is the average of all the world's regional climates</a:t>
            </a:r>
            <a:r>
              <a:rPr lang="en-US" sz="2000" dirty="0" smtClean="0"/>
              <a:t>.</a:t>
            </a:r>
          </a:p>
          <a:p>
            <a:pPr marL="64008" indent="0" algn="just">
              <a:buNone/>
            </a:pPr>
            <a:endParaRPr lang="en-US" sz="2000" dirty="0"/>
          </a:p>
          <a:p>
            <a:pPr marL="64008" indent="0" algn="just">
              <a:buNone/>
            </a:pPr>
            <a:r>
              <a:rPr lang="en-US" sz="2000" dirty="0" smtClean="0"/>
              <a:t>Climate </a:t>
            </a:r>
            <a:r>
              <a:rPr lang="en-US" sz="2000" dirty="0"/>
              <a:t>change is a</a:t>
            </a:r>
            <a:r>
              <a:rPr lang="en-US" sz="2000" dirty="0" smtClean="0"/>
              <a:t> long-term and large-scale change </a:t>
            </a:r>
            <a:r>
              <a:rPr lang="en-US" sz="2000" dirty="0"/>
              <a:t>in the usual weather </a:t>
            </a:r>
            <a:r>
              <a:rPr lang="en-US" sz="2000" dirty="0" smtClean="0"/>
              <a:t>patterns found </a:t>
            </a:r>
            <a:r>
              <a:rPr lang="en-US" sz="2000" dirty="0"/>
              <a:t>in a place. This could be a change in how much rain a place usually gets in a </a:t>
            </a:r>
            <a:r>
              <a:rPr lang="en-US" sz="2000" dirty="0" smtClean="0"/>
              <a:t>year </a:t>
            </a:r>
            <a:r>
              <a:rPr lang="en-US" sz="2000" dirty="0"/>
              <a:t>o</a:t>
            </a:r>
            <a:r>
              <a:rPr lang="en-US" sz="2000" dirty="0" smtClean="0"/>
              <a:t>r </a:t>
            </a:r>
            <a:r>
              <a:rPr lang="en-US" sz="2000" dirty="0"/>
              <a:t>it could be a change in a place's usual temperature for a month or </a:t>
            </a:r>
            <a:r>
              <a:rPr lang="en-US" sz="2000" dirty="0" smtClean="0"/>
              <a:t>season. Same is true for Earth’s total climate changes. </a:t>
            </a:r>
            <a:endParaRPr lang="en-US" sz="2000" dirty="0"/>
          </a:p>
          <a:p>
            <a:pPr marL="137160" indent="0" algn="just">
              <a:buNone/>
            </a:pPr>
            <a:endParaRPr lang="en-US" sz="2000" dirty="0" smtClean="0"/>
          </a:p>
          <a:p>
            <a:pPr marL="137160" indent="0" algn="just">
              <a:buNone/>
            </a:pPr>
            <a:r>
              <a:rPr lang="en-US" sz="2000" dirty="0" smtClean="0"/>
              <a:t>Climate change </a:t>
            </a:r>
            <a:r>
              <a:rPr lang="en-US" sz="2000" dirty="0"/>
              <a:t>is </a:t>
            </a:r>
            <a:r>
              <a:rPr lang="en-US" sz="2000" dirty="0" smtClean="0"/>
              <a:t>primarily attributed to </a:t>
            </a:r>
            <a:r>
              <a:rPr lang="en-US" sz="2000" dirty="0"/>
              <a:t>the </a:t>
            </a:r>
            <a:r>
              <a:rPr lang="en-US" sz="2000" dirty="0" smtClean="0"/>
              <a:t>increased levels of CO</a:t>
            </a:r>
            <a:r>
              <a:rPr lang="en-US" sz="2000" baseline="-25000" dirty="0" smtClean="0"/>
              <a:t>2 </a:t>
            </a:r>
            <a:r>
              <a:rPr lang="en-US" sz="2000" dirty="0" smtClean="0"/>
              <a:t>and other greenhouse gases in earth’s atmosphere due to increased human </a:t>
            </a:r>
            <a:r>
              <a:rPr lang="en-US" sz="2000" dirty="0"/>
              <a:t>use of fossil fuels, </a:t>
            </a:r>
            <a:r>
              <a:rPr lang="en-US" sz="2000" dirty="0" smtClean="0"/>
              <a:t>which resulted in devastating impacts in the form of more frequent and severe floods, drought, heat waves, changes in rainfall pattern and increase in sea level etc. </a:t>
            </a:r>
            <a:endParaRPr lang="en-US" sz="2000" dirty="0"/>
          </a:p>
        </p:txBody>
      </p:sp>
    </p:spTree>
    <p:extLst>
      <p:ext uri="{BB962C8B-B14F-4D97-AF65-F5344CB8AC3E}">
        <p14:creationId xmlns:p14="http://schemas.microsoft.com/office/powerpoint/2010/main" val="2754703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lgn="just">
              <a:buNone/>
            </a:pPr>
            <a:r>
              <a:rPr lang="en-US" sz="2400" dirty="0" smtClean="0"/>
              <a:t>As many </a:t>
            </a:r>
            <a:r>
              <a:rPr lang="en-US" sz="2400" dirty="0"/>
              <a:t>systems are tied to climate, a change in climate can affect many related aspects of where and how people, plants and animals live, such as food production, availability and use of water, and health risks. For example, a change in the usual timing of rains or temperatures can affect when plants </a:t>
            </a:r>
            <a:r>
              <a:rPr lang="en-US" sz="2400" dirty="0" smtClean="0"/>
              <a:t>blossom </a:t>
            </a:r>
            <a:r>
              <a:rPr lang="en-US" sz="2400" dirty="0"/>
              <a:t>and set fruit, when insects hatch or when streams are their fullest. This can affect historically synchronized pollination of crops, food for migrating birds, spawning of fish, water supplies for drinking and irrigation, forest health, and </a:t>
            </a:r>
            <a:r>
              <a:rPr lang="en-US" sz="2400" dirty="0" smtClean="0"/>
              <a:t>so on.</a:t>
            </a:r>
            <a:endParaRPr lang="en-US" sz="2400" dirty="0"/>
          </a:p>
        </p:txBody>
      </p:sp>
      <p:sp>
        <p:nvSpPr>
          <p:cNvPr id="4" name="Title 1"/>
          <p:cNvSpPr txBox="1">
            <a:spLocks/>
          </p:cNvSpPr>
          <p:nvPr/>
        </p:nvSpPr>
        <p:spPr>
          <a:xfrm>
            <a:off x="609600" y="4270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smtClean="0"/>
              <a:t>Introduction</a:t>
            </a:r>
            <a:endParaRPr lang="en-US" dirty="0"/>
          </a:p>
        </p:txBody>
      </p:sp>
    </p:spTree>
    <p:extLst>
      <p:ext uri="{BB962C8B-B14F-4D97-AF65-F5344CB8AC3E}">
        <p14:creationId xmlns:p14="http://schemas.microsoft.com/office/powerpoint/2010/main" val="1664181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8991600" cy="6477000"/>
          </a:xfrm>
        </p:spPr>
        <p:txBody>
          <a:bodyPr>
            <a:normAutofit fontScale="77500" lnSpcReduction="20000"/>
          </a:bodyPr>
          <a:lstStyle/>
          <a:p>
            <a:pPr algn="just"/>
            <a:r>
              <a:rPr lang="en-US" dirty="0"/>
              <a:t>Atmospheric CO</a:t>
            </a:r>
            <a:r>
              <a:rPr lang="en-US" baseline="-25000" dirty="0"/>
              <a:t>2</a:t>
            </a:r>
            <a:r>
              <a:rPr lang="en-US" dirty="0"/>
              <a:t> </a:t>
            </a:r>
            <a:r>
              <a:rPr lang="en-US" dirty="0" smtClean="0"/>
              <a:t>concentration has </a:t>
            </a:r>
            <a:r>
              <a:rPr lang="en-US" dirty="0"/>
              <a:t>increased by about 30% since the mid-18th century due to increases in combustion of fossil fuels, industrial processes, and </a:t>
            </a:r>
            <a:r>
              <a:rPr lang="en-US" dirty="0" smtClean="0"/>
              <a:t>deforestation. It is projected that </a:t>
            </a:r>
            <a:r>
              <a:rPr lang="en-US" dirty="0"/>
              <a:t>atmospheric CO</a:t>
            </a:r>
            <a:r>
              <a:rPr lang="en-US" baseline="-25000" dirty="0"/>
              <a:t>2</a:t>
            </a:r>
            <a:r>
              <a:rPr lang="en-US" dirty="0" smtClean="0"/>
              <a:t> </a:t>
            </a:r>
            <a:r>
              <a:rPr lang="en-US" dirty="0"/>
              <a:t>would increase from current levels to about 550 ppm in </a:t>
            </a:r>
            <a:r>
              <a:rPr lang="en-US" dirty="0" smtClean="0"/>
              <a:t>low </a:t>
            </a:r>
            <a:r>
              <a:rPr lang="en-US" dirty="0"/>
              <a:t>emission scenario or could double </a:t>
            </a:r>
            <a:r>
              <a:rPr lang="en-US" dirty="0" smtClean="0"/>
              <a:t>in </a:t>
            </a:r>
            <a:r>
              <a:rPr lang="en-US" dirty="0"/>
              <a:t>a high emission scenario by the end of the 21st century</a:t>
            </a:r>
            <a:r>
              <a:rPr lang="en-US" dirty="0" smtClean="0"/>
              <a:t>.</a:t>
            </a:r>
          </a:p>
          <a:p>
            <a:pPr marL="64008" indent="0" algn="just">
              <a:buNone/>
            </a:pPr>
            <a:endParaRPr lang="en-US" dirty="0" smtClean="0"/>
          </a:p>
          <a:p>
            <a:pPr algn="just"/>
            <a:r>
              <a:rPr lang="en-US" dirty="0"/>
              <a:t>Elevated atmospheric CO</a:t>
            </a:r>
            <a:r>
              <a:rPr lang="en-US" baseline="-25000" dirty="0"/>
              <a:t>2</a:t>
            </a:r>
            <a:r>
              <a:rPr lang="en-US" dirty="0"/>
              <a:t> increases sugarcane photosynthesis, water use efficiency, biomass, and productivity. Improved water use efficiency of sugarcane under elevated CO2 is mainly associated with the reduced stomata conductance.</a:t>
            </a:r>
          </a:p>
          <a:p>
            <a:pPr algn="just"/>
            <a:endParaRPr lang="en-US" dirty="0" smtClean="0"/>
          </a:p>
          <a:p>
            <a:pPr algn="just"/>
            <a:r>
              <a:rPr lang="en-US" dirty="0" smtClean="0"/>
              <a:t>It </a:t>
            </a:r>
            <a:r>
              <a:rPr lang="en-US" dirty="0"/>
              <a:t>is predicted that cane yield in 2050 could be 15–59% higher than that at the current average level</a:t>
            </a:r>
            <a:r>
              <a:rPr lang="en-US" dirty="0" smtClean="0"/>
              <a:t>.</a:t>
            </a:r>
          </a:p>
          <a:p>
            <a:pPr algn="just"/>
            <a:endParaRPr lang="en-US" dirty="0"/>
          </a:p>
          <a:p>
            <a:pPr algn="just"/>
            <a:r>
              <a:rPr lang="en-US" dirty="0"/>
              <a:t>The most significantly positive effect would be on reduced incidence of frost, which is a major limitation on production </a:t>
            </a:r>
            <a:r>
              <a:rPr lang="en-US" dirty="0" smtClean="0"/>
              <a:t>in </a:t>
            </a:r>
            <a:r>
              <a:rPr lang="en-US" dirty="0"/>
              <a:t>most </a:t>
            </a:r>
            <a:r>
              <a:rPr lang="en-US" dirty="0" smtClean="0"/>
              <a:t>regions</a:t>
            </a:r>
            <a:r>
              <a:rPr lang="en-US" dirty="0"/>
              <a:t> </a:t>
            </a:r>
            <a:r>
              <a:rPr lang="en-US" dirty="0" smtClean="0"/>
              <a:t>in Punjab </a:t>
            </a:r>
            <a:r>
              <a:rPr lang="en-US" dirty="0"/>
              <a:t>where growing season is </a:t>
            </a:r>
            <a:r>
              <a:rPr lang="en-US" dirty="0" smtClean="0"/>
              <a:t>short.</a:t>
            </a:r>
            <a:endParaRPr lang="en-US" dirty="0"/>
          </a:p>
        </p:txBody>
      </p:sp>
    </p:spTree>
    <p:extLst>
      <p:ext uri="{BB962C8B-B14F-4D97-AF65-F5344CB8AC3E}">
        <p14:creationId xmlns:p14="http://schemas.microsoft.com/office/powerpoint/2010/main" val="3304473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610600" cy="723106"/>
          </a:xfrm>
        </p:spPr>
        <p:txBody>
          <a:bodyPr>
            <a:noAutofit/>
          </a:bodyPr>
          <a:lstStyle/>
          <a:p>
            <a:r>
              <a:rPr lang="en-US" sz="4000" b="1" dirty="0" smtClean="0"/>
              <a:t> </a:t>
            </a:r>
            <a:r>
              <a:rPr lang="en-US" sz="4000" b="1" dirty="0"/>
              <a:t>Sugarcane Impact on </a:t>
            </a:r>
            <a:r>
              <a:rPr lang="en-US" sz="4000" b="1" dirty="0" smtClean="0"/>
              <a:t>Climate</a:t>
            </a:r>
            <a:r>
              <a:rPr lang="en-US" sz="4000" b="1" dirty="0"/>
              <a:t/>
            </a:r>
            <a:br>
              <a:rPr lang="en-US" sz="4000" b="1" dirty="0"/>
            </a:br>
            <a:endParaRPr lang="en-US" sz="4000" b="1" dirty="0"/>
          </a:p>
        </p:txBody>
      </p:sp>
      <p:sp>
        <p:nvSpPr>
          <p:cNvPr id="3" name="Content Placeholder 2"/>
          <p:cNvSpPr>
            <a:spLocks noGrp="1"/>
          </p:cNvSpPr>
          <p:nvPr>
            <p:ph idx="1"/>
          </p:nvPr>
        </p:nvSpPr>
        <p:spPr>
          <a:xfrm>
            <a:off x="228600" y="860392"/>
            <a:ext cx="8458200" cy="4854608"/>
          </a:xfrm>
        </p:spPr>
        <p:txBody>
          <a:bodyPr>
            <a:noAutofit/>
          </a:bodyPr>
          <a:lstStyle/>
          <a:p>
            <a:pPr algn="just"/>
            <a:r>
              <a:rPr lang="en-US" sz="1900" dirty="0" smtClean="0"/>
              <a:t>In </a:t>
            </a:r>
            <a:r>
              <a:rPr lang="en-US" sz="1900" dirty="0"/>
              <a:t>a region, changes in farming systems and crop combinations may directly or indirectly affect local climate factors. Residue burning before or after sugarcane harvest is a common management practice of sugarcane production in many countries. Greenhouse gas emission in sugarcane production is the major concern. A recent research  </a:t>
            </a:r>
            <a:r>
              <a:rPr lang="en-US" sz="1900" dirty="0" smtClean="0"/>
              <a:t>indicated </a:t>
            </a:r>
            <a:r>
              <a:rPr lang="en-US" sz="1900" dirty="0"/>
              <a:t>that approximate 2.4 </a:t>
            </a:r>
            <a:r>
              <a:rPr lang="en-US" sz="1900" dirty="0" smtClean="0"/>
              <a:t>tons </a:t>
            </a:r>
            <a:r>
              <a:rPr lang="en-US" sz="1900" dirty="0"/>
              <a:t>of CO</a:t>
            </a:r>
            <a:r>
              <a:rPr lang="en-US" sz="1900" baseline="-25000" dirty="0"/>
              <a:t>2</a:t>
            </a:r>
            <a:r>
              <a:rPr lang="en-US" sz="1900" dirty="0"/>
              <a:t> equivalent ha</a:t>
            </a:r>
            <a:r>
              <a:rPr lang="en-US" sz="1900" baseline="30000" dirty="0"/>
              <a:t>−1</a:t>
            </a:r>
            <a:r>
              <a:rPr lang="en-US" sz="1900" dirty="0"/>
              <a:t> was released to the atmosphere by sugarcane crop. The major contributors of the released CO</a:t>
            </a:r>
            <a:r>
              <a:rPr lang="en-US" sz="1900" baseline="-25000" dirty="0"/>
              <a:t>2</a:t>
            </a:r>
            <a:r>
              <a:rPr lang="en-US" sz="1900" dirty="0"/>
              <a:t> from sugarcane were residue burning (44%), the utilization of synthetic fertilizers (20%), and fossil fuel combustion (18</a:t>
            </a:r>
            <a:r>
              <a:rPr lang="en-US" sz="1900" dirty="0" smtClean="0"/>
              <a:t>%). </a:t>
            </a:r>
            <a:r>
              <a:rPr lang="en-US" sz="1900" dirty="0"/>
              <a:t>Therefore, improving green harvest can increase soil organic carbon and reduce CO</a:t>
            </a:r>
            <a:r>
              <a:rPr lang="en-US" sz="1900" baseline="-25000" dirty="0"/>
              <a:t>2</a:t>
            </a:r>
            <a:r>
              <a:rPr lang="en-US" sz="1900" dirty="0"/>
              <a:t> emission from sugarcane production.</a:t>
            </a:r>
          </a:p>
          <a:p>
            <a:pPr algn="just"/>
            <a:endParaRPr lang="en-US" sz="1900" dirty="0" smtClean="0"/>
          </a:p>
          <a:p>
            <a:pPr algn="just"/>
            <a:r>
              <a:rPr lang="en-US" sz="1900" dirty="0" smtClean="0"/>
              <a:t>However sugarcane </a:t>
            </a:r>
            <a:r>
              <a:rPr lang="en-US" sz="1900" dirty="0"/>
              <a:t>can relatively increase carbon fixation </a:t>
            </a:r>
            <a:r>
              <a:rPr lang="en-US" sz="1900" dirty="0" smtClean="0"/>
              <a:t>because </a:t>
            </a:r>
            <a:r>
              <a:rPr lang="en-US" sz="1900" dirty="0"/>
              <a:t>of its C</a:t>
            </a:r>
            <a:r>
              <a:rPr lang="en-US" sz="1900" baseline="-25000" dirty="0"/>
              <a:t>4</a:t>
            </a:r>
            <a:r>
              <a:rPr lang="en-US" sz="1900" dirty="0"/>
              <a:t> carbon fixation </a:t>
            </a:r>
            <a:r>
              <a:rPr lang="en-US" sz="1900" dirty="0" smtClean="0"/>
              <a:t>characteristics. Hence, sugarcane may be better than other field crops for environmental protection  in decreasing atmospheric CO</a:t>
            </a:r>
            <a:r>
              <a:rPr lang="en-US" sz="1900" baseline="-25000" dirty="0" smtClean="0"/>
              <a:t>2</a:t>
            </a:r>
            <a:r>
              <a:rPr lang="en-US" sz="1900" dirty="0" smtClean="0"/>
              <a:t> and surface temperature.</a:t>
            </a:r>
            <a:endParaRPr lang="en-US" sz="1900" dirty="0"/>
          </a:p>
        </p:txBody>
      </p:sp>
    </p:spTree>
    <p:extLst>
      <p:ext uri="{BB962C8B-B14F-4D97-AF65-F5344CB8AC3E}">
        <p14:creationId xmlns:p14="http://schemas.microsoft.com/office/powerpoint/2010/main" val="224667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82000" cy="6248400"/>
          </a:xfrm>
        </p:spPr>
        <p:txBody>
          <a:bodyPr>
            <a:normAutofit lnSpcReduction="10000"/>
          </a:bodyPr>
          <a:lstStyle/>
          <a:p>
            <a:pPr algn="just"/>
            <a:r>
              <a:rPr lang="en-US" sz="2000" dirty="0" smtClean="0"/>
              <a:t>A </a:t>
            </a:r>
            <a:r>
              <a:rPr lang="en-US" sz="2000" dirty="0"/>
              <a:t>negative effect of increased temperature may occur in the tropical regions where cool winters are required to slow plant growth and increase sucrose </a:t>
            </a:r>
            <a:r>
              <a:rPr lang="en-US" sz="2000" dirty="0" smtClean="0"/>
              <a:t>storage.</a:t>
            </a:r>
          </a:p>
          <a:p>
            <a:pPr algn="just"/>
            <a:endParaRPr lang="en-US" sz="2000" dirty="0"/>
          </a:p>
          <a:p>
            <a:pPr algn="just"/>
            <a:r>
              <a:rPr lang="en-US" sz="2000" dirty="0"/>
              <a:t>A significant proportion of sugarcane is grown along coastal areas. Any increase in sea level </a:t>
            </a:r>
            <a:r>
              <a:rPr lang="en-US" sz="2000" dirty="0" smtClean="0"/>
              <a:t>would </a:t>
            </a:r>
            <a:r>
              <a:rPr lang="en-US" sz="2000" dirty="0"/>
              <a:t>require large areas to be </a:t>
            </a:r>
            <a:r>
              <a:rPr lang="en-US" sz="2000" dirty="0" smtClean="0"/>
              <a:t>abandoned.</a:t>
            </a:r>
          </a:p>
          <a:p>
            <a:pPr algn="just"/>
            <a:endParaRPr lang="en-US" sz="2000" dirty="0"/>
          </a:p>
          <a:p>
            <a:pPr algn="just"/>
            <a:r>
              <a:rPr lang="en-US" sz="2000" dirty="0"/>
              <a:t>S</a:t>
            </a:r>
            <a:r>
              <a:rPr lang="en-US" sz="2000" dirty="0" smtClean="0"/>
              <a:t>ugarcane </a:t>
            </a:r>
            <a:r>
              <a:rPr lang="en-US" sz="2000" dirty="0"/>
              <a:t>production is highly vulnerable to climate change due to increased frequency and intensity of the extreme weather events, such as drought, heat, </a:t>
            </a:r>
            <a:r>
              <a:rPr lang="en-US" sz="2000" dirty="0" smtClean="0"/>
              <a:t>flooding, </a:t>
            </a:r>
            <a:r>
              <a:rPr lang="en-US" sz="2000" dirty="0"/>
              <a:t>and </a:t>
            </a:r>
            <a:r>
              <a:rPr lang="en-US" sz="2000" dirty="0" smtClean="0"/>
              <a:t>frost.</a:t>
            </a:r>
          </a:p>
          <a:p>
            <a:pPr algn="just"/>
            <a:endParaRPr lang="en-US" sz="2000" dirty="0"/>
          </a:p>
          <a:p>
            <a:pPr algn="just"/>
            <a:r>
              <a:rPr lang="en-US" sz="2000" dirty="0"/>
              <a:t>T</a:t>
            </a:r>
            <a:r>
              <a:rPr lang="en-US" sz="2000" dirty="0" smtClean="0"/>
              <a:t>he </a:t>
            </a:r>
            <a:r>
              <a:rPr lang="en-US" sz="2000" dirty="0"/>
              <a:t>incidence of smut </a:t>
            </a:r>
            <a:r>
              <a:rPr lang="en-US" sz="2000" dirty="0" smtClean="0"/>
              <a:t>disease </a:t>
            </a:r>
            <a:r>
              <a:rPr lang="en-US" sz="2000" dirty="0"/>
              <a:t>is likely to increase due to high temperatures</a:t>
            </a:r>
            <a:r>
              <a:rPr lang="en-US" sz="2000" dirty="0" smtClean="0"/>
              <a:t>.</a:t>
            </a:r>
          </a:p>
          <a:p>
            <a:pPr marL="64008" indent="0" algn="just">
              <a:buNone/>
            </a:pPr>
            <a:endParaRPr lang="en-US" sz="2000" dirty="0" smtClean="0"/>
          </a:p>
          <a:p>
            <a:pPr algn="just"/>
            <a:r>
              <a:rPr lang="en-US" sz="2000" dirty="0"/>
              <a:t>Growers used fungicides to control the negative effects of rusts on yields, but the cost of three split applications of fungicides (at a hectare level) during a growing season was equivalent to 3 </a:t>
            </a:r>
            <a:r>
              <a:rPr lang="en-US" sz="2000" dirty="0" smtClean="0"/>
              <a:t>tons </a:t>
            </a:r>
            <a:r>
              <a:rPr lang="en-US" sz="2000" dirty="0"/>
              <a:t>of cane yield lost per hectare.</a:t>
            </a:r>
          </a:p>
          <a:p>
            <a:pPr algn="just"/>
            <a:endParaRPr lang="en-US" sz="2000" dirty="0" smtClean="0"/>
          </a:p>
          <a:p>
            <a:pPr algn="just"/>
            <a:endParaRPr lang="en-US" sz="2000" dirty="0"/>
          </a:p>
        </p:txBody>
      </p:sp>
    </p:spTree>
    <p:extLst>
      <p:ext uri="{BB962C8B-B14F-4D97-AF65-F5344CB8AC3E}">
        <p14:creationId xmlns:p14="http://schemas.microsoft.com/office/powerpoint/2010/main" val="3515621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458200" cy="4572000"/>
          </a:xfrm>
        </p:spPr>
        <p:txBody>
          <a:bodyPr>
            <a:normAutofit fontScale="92500"/>
          </a:bodyPr>
          <a:lstStyle/>
          <a:p>
            <a:pPr marL="64008" indent="0" algn="just">
              <a:buNone/>
            </a:pPr>
            <a:r>
              <a:rPr lang="en-US" dirty="0" smtClean="0"/>
              <a:t>The more extreme weather events due to climate change have caused more overwintering pests (weeds and insects), more disease pathogens, and more input costs for reducing these risks to maintain a certain level of sugarcane production. For instance, sugarcane leaf brown rust is a big challenge for sugarcane production. Severity of rusts is associated with winter temperature and relative humidity in the region.</a:t>
            </a:r>
          </a:p>
          <a:p>
            <a:endParaRPr lang="en-US" dirty="0" smtClean="0"/>
          </a:p>
          <a:p>
            <a:endParaRPr lang="en-US" dirty="0"/>
          </a:p>
        </p:txBody>
      </p:sp>
    </p:spTree>
    <p:extLst>
      <p:ext uri="{BB962C8B-B14F-4D97-AF65-F5344CB8AC3E}">
        <p14:creationId xmlns:p14="http://schemas.microsoft.com/office/powerpoint/2010/main" val="254755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1295400"/>
            <a:ext cx="9144000" cy="5562600"/>
          </a:xfrm>
          <a:prstGeom prst="rect">
            <a:avLst/>
          </a:prstGeom>
        </p:spPr>
      </p:pic>
      <p:sp>
        <p:nvSpPr>
          <p:cNvPr id="6" name="Content Placeholder 2"/>
          <p:cNvSpPr>
            <a:spLocks noGrp="1"/>
          </p:cNvSpPr>
          <p:nvPr>
            <p:ph idx="1"/>
          </p:nvPr>
        </p:nvSpPr>
        <p:spPr>
          <a:xfrm>
            <a:off x="533400" y="215455"/>
            <a:ext cx="7696200" cy="1079945"/>
          </a:xfrm>
        </p:spPr>
        <p:txBody>
          <a:bodyPr>
            <a:noAutofit/>
          </a:bodyPr>
          <a:lstStyle/>
          <a:p>
            <a:pPr marL="64008" indent="0" algn="just">
              <a:buNone/>
            </a:pPr>
            <a:r>
              <a:rPr lang="en-US" sz="1800" dirty="0"/>
              <a:t>The world top 10 sugarcane production countries in 2013 for their cane production, </a:t>
            </a:r>
            <a:r>
              <a:rPr lang="en-US" sz="1800" dirty="0" err="1"/>
              <a:t>hectarage</a:t>
            </a:r>
            <a:r>
              <a:rPr lang="en-US" sz="1800" dirty="0"/>
              <a:t>, and cane yield as well as their ranks in 103 sugarcane production countries</a:t>
            </a:r>
          </a:p>
        </p:txBody>
      </p:sp>
    </p:spTree>
    <p:extLst>
      <p:ext uri="{BB962C8B-B14F-4D97-AF65-F5344CB8AC3E}">
        <p14:creationId xmlns:p14="http://schemas.microsoft.com/office/powerpoint/2010/main" val="6011715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744</TotalTime>
  <Words>1286</Words>
  <Application>Microsoft Office PowerPoint</Application>
  <PresentationFormat>On-screen Show (4:3)</PresentationFormat>
  <Paragraphs>73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Verve</vt:lpstr>
      <vt:lpstr>PowerPoint Presentation</vt:lpstr>
      <vt:lpstr>PowerPoint Presentation</vt:lpstr>
      <vt:lpstr>Definition</vt:lpstr>
      <vt:lpstr>PowerPoint Presentation</vt:lpstr>
      <vt:lpstr>PowerPoint Presentation</vt:lpstr>
      <vt:lpstr> Sugarcane Impact on Climate </vt:lpstr>
      <vt:lpstr>PowerPoint Presentation</vt:lpstr>
      <vt:lpstr>PowerPoint Presentation</vt:lpstr>
      <vt:lpstr>PowerPoint Presentation</vt:lpstr>
      <vt:lpstr> </vt:lpstr>
      <vt:lpstr>PowerPoint Presentation</vt:lpstr>
      <vt:lpstr>PowerPoint Presentation</vt:lpstr>
      <vt:lpstr>Challenges for Sugarcane Production</vt:lpstr>
      <vt:lpstr>Mitigating Impact of Stressed Environment and Sustaining  Sugarcane Production</vt:lpstr>
      <vt:lpstr>PowerPoint Presentation</vt:lpstr>
      <vt:lpstr>PowerPoint Presentation</vt:lpstr>
      <vt:lpstr>PowerPoint Presentation</vt:lpstr>
      <vt:lpstr>Summary and Future Perspectives </vt:lpstr>
      <vt:lpstr>Introduction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and Implications of Climate Change on Sugarcane Crop in Pakistan</dc:title>
  <dc:creator>Afzaal-PC</dc:creator>
  <cp:lastModifiedBy>abc</cp:lastModifiedBy>
  <cp:revision>77</cp:revision>
  <dcterms:created xsi:type="dcterms:W3CDTF">2006-08-16T00:00:00Z</dcterms:created>
  <dcterms:modified xsi:type="dcterms:W3CDTF">2016-05-19T02:12:41Z</dcterms:modified>
</cp:coreProperties>
</file>